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9" r:id="rId3"/>
    <p:sldId id="270" r:id="rId4"/>
    <p:sldId id="271" r:id="rId5"/>
    <p:sldId id="257" r:id="rId6"/>
    <p:sldId id="263" r:id="rId7"/>
    <p:sldId id="264" r:id="rId8"/>
    <p:sldId id="265" r:id="rId9"/>
    <p:sldId id="266" r:id="rId10"/>
    <p:sldId id="268" r:id="rId11"/>
    <p:sldId id="259" r:id="rId12"/>
    <p:sldId id="273" r:id="rId13"/>
    <p:sldId id="258" r:id="rId14"/>
    <p:sldId id="317" r:id="rId15"/>
    <p:sldId id="274" r:id="rId16"/>
    <p:sldId id="310" r:id="rId17"/>
    <p:sldId id="318" r:id="rId18"/>
    <p:sldId id="278" r:id="rId19"/>
    <p:sldId id="277" r:id="rId20"/>
    <p:sldId id="314" r:id="rId21"/>
    <p:sldId id="31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015" autoAdjust="0"/>
    <p:restoredTop sz="75879" autoAdjust="0"/>
  </p:normalViewPr>
  <p:slideViewPr>
    <p:cSldViewPr snapToGrid="0">
      <p:cViewPr varScale="1">
        <p:scale>
          <a:sx n="84" d="100"/>
          <a:sy n="84" d="100"/>
        </p:scale>
        <p:origin x="8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2508974116757997E-2"/>
          <c:y val="2.72222500437042E-2"/>
          <c:w val="0.71779413137150905"/>
          <c:h val="0.85086682871609798"/>
        </c:manualLayout>
      </c:layout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10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23-4680-8B61-E36CCD8FE98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A23-4680-8B61-E36CCD8FE98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 w="25400">
              <a:noFill/>
            </a:ln>
            <a:effectLst/>
          </c:spPr>
          <c:val>
            <c:numRef>
              <c:f>Sheet1!$D$2:$D$6</c:f>
              <c:numCache>
                <c:formatCode>General</c:formatCode>
                <c:ptCount val="5"/>
                <c:pt idx="0">
                  <c:v>8</c:v>
                </c:pt>
                <c:pt idx="1">
                  <c:v>10</c:v>
                </c:pt>
                <c:pt idx="2">
                  <c:v>16</c:v>
                </c:pt>
                <c:pt idx="3">
                  <c:v>16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A23-4680-8B61-E36CCD8FE98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 w="25400">
              <a:noFill/>
            </a:ln>
            <a:effectLst/>
          </c:spPr>
          <c:val>
            <c:numRef>
              <c:f>Sheet1!$E$2:$E$6</c:f>
              <c:numCache>
                <c:formatCode>General</c:formatCode>
                <c:ptCount val="5"/>
                <c:pt idx="0">
                  <c:v>18</c:v>
                </c:pt>
                <c:pt idx="1">
                  <c:v>22</c:v>
                </c:pt>
                <c:pt idx="2">
                  <c:v>16</c:v>
                </c:pt>
                <c:pt idx="3">
                  <c:v>18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A23-4680-8B61-E36CCD8FE9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29681216"/>
        <c:axId val="529683776"/>
      </c:areaChart>
      <c:catAx>
        <c:axId val="529681216"/>
        <c:scaling>
          <c:orientation val="minMax"/>
        </c:scaling>
        <c:delete val="0"/>
        <c:axPos val="b"/>
        <c:numFmt formatCode="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9683776"/>
        <c:crosses val="autoZero"/>
        <c:auto val="1"/>
        <c:lblAlgn val="ctr"/>
        <c:lblOffset val="100"/>
        <c:noMultiLvlLbl val="0"/>
      </c:catAx>
      <c:valAx>
        <c:axId val="529683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968121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82633102597429198"/>
          <c:y val="0.31219756749751398"/>
          <c:w val="0.110434649992375"/>
          <c:h val="0.2824403829972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6834441056563897E-2"/>
          <c:y val="3.3583708165233199E-2"/>
          <c:w val="0.651859689413823"/>
          <c:h val="0.9164875872549660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964-4384-9F08-9C124649BA7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964-4384-9F08-9C124649BA7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964-4384-9F08-9C124649BA7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964-4384-9F08-9C124649BA7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964-4384-9F08-9C124649BA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6994942038495195"/>
          <c:y val="0.32817553876139499"/>
          <c:w val="0.206649305555556"/>
          <c:h val="0.2910440690071249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png>
</file>

<file path=ppt/media/image13.png>
</file>

<file path=ppt/media/image14.jpeg>
</file>

<file path=ppt/media/image15.gi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65E631-EC6C-4D82-A71C-0148F5F37482}" type="datetimeFigureOut">
              <a:rPr lang="en-US" smtClean="0"/>
              <a:t>12/7/18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A3605-7A28-403B-8AF8-3C2A1E664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0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BD950D3-DA1E-4FF2-BCDB-2952E0DE45D2}" type="datetime8">
              <a:rPr lang="en-US" smtClean="0"/>
              <a:t>12/7/18 2:48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094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Create beautiful thematic maps in Power BI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/>
          </a:p>
          <a:p>
            <a:r>
              <a:rPr lang="en-US"/>
              <a:t>Understand what out of the box tools</a:t>
            </a:r>
            <a:r>
              <a:rPr lang="en-US" baseline="0"/>
              <a:t> are available to enhance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43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</a:t>
            </a:r>
            <a:r>
              <a:rPr lang="en-US" baseline="0"/>
              <a:t> Scientist at </a:t>
            </a:r>
            <a:r>
              <a:rPr lang="en-US" baseline="0" err="1"/>
              <a:t>emdata</a:t>
            </a:r>
            <a:endParaRPr lang="en-US" baseline="0"/>
          </a:p>
          <a:p>
            <a:endParaRPr lang="en-US" baseline="0"/>
          </a:p>
          <a:p>
            <a:r>
              <a:rPr lang="en-US" baseline="0"/>
              <a:t>We love Power BI helps us easily build impactful data applications that we allow us to scale at a fraction of the time, energy, and cost</a:t>
            </a:r>
          </a:p>
          <a:p>
            <a:endParaRPr lang="en-US" baseline="0"/>
          </a:p>
          <a:p>
            <a:r>
              <a:rPr lang="en-US" baseline="0"/>
              <a:t>And we love working with organizations that are making a difference in the world -- for us Power BI is the way for everyone to do more, better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085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094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Power BI Do Exceptionally Well?</a:t>
            </a:r>
          </a:p>
          <a:p>
            <a:endParaRPr lang="en-US" dirty="0"/>
          </a:p>
          <a:p>
            <a:r>
              <a:rPr lang="en-US" dirty="0"/>
              <a:t>Data Connectivity &amp; Ingestion</a:t>
            </a:r>
          </a:p>
          <a:p>
            <a:r>
              <a:rPr lang="en-US" dirty="0"/>
              <a:t>  Access data stored in hundreds of data sources through a clickable interface</a:t>
            </a:r>
          </a:p>
          <a:p>
            <a:endParaRPr lang="en-US" dirty="0"/>
          </a:p>
          <a:p>
            <a:r>
              <a:rPr lang="en-US" dirty="0"/>
              <a:t>Data Preparation</a:t>
            </a:r>
          </a:p>
          <a:p>
            <a:r>
              <a:rPr lang="en-US" dirty="0"/>
              <a:t>  Allows users to apply over 350 different data transformations by previewing data and selecting transformations in the user interface.</a:t>
            </a:r>
          </a:p>
          <a:p>
            <a:r>
              <a:rPr lang="en-US" dirty="0"/>
              <a:t>  Data transformation are consistent across all data sources and steps are recorded so users see a history of transformations</a:t>
            </a:r>
          </a:p>
          <a:p>
            <a:endParaRPr lang="en-US" dirty="0"/>
          </a:p>
          <a:p>
            <a:r>
              <a:rPr lang="en-US" dirty="0"/>
              <a:t>Data Query Extensions</a:t>
            </a:r>
          </a:p>
          <a:p>
            <a:r>
              <a:rPr lang="en-US" dirty="0"/>
              <a:t>  Power Query comes with its own highly-intuitive data mashup language that can be customized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548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92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Create beautiful thematic maps in Power BI</a:t>
            </a:r>
          </a:p>
          <a:p>
            <a:r>
              <a:rPr lang="en-US"/>
              <a:t>Use those maps for impactful spatial analysis</a:t>
            </a:r>
          </a:p>
          <a:p>
            <a:r>
              <a:rPr lang="en-US"/>
              <a:t>Understand how to mix in machine learning to your Power BI reports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16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gworldtour.com/home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pugworldtour.com/home" TargetMode="Externa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pugworldtour.com/home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AE6D8-E5BC-47A3-9850-489A13B02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Picture 3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27E9E1C5-BB11-4066-96CD-35C117B47F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" y="0"/>
            <a:ext cx="12187769" cy="686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573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5BC6C-C462-4C77-8B8B-149A545C6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9192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6A464D-3099-428D-81E8-FEE66565057C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F4BD5B-761D-4154-A5D9-E197119F52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11" name="TextBox 10">
            <a:hlinkClick r:id="rId3"/>
            <a:extLst>
              <a:ext uri="{FF2B5EF4-FFF2-40B4-BE49-F238E27FC236}">
                <a16:creationId xmlns:a16="http://schemas.microsoft.com/office/drawing/2014/main" id="{974E4BEB-FCFD-4F69-8376-FD811B8162FF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11E423-7DBD-424C-B2D6-23EA66EE2F8E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1519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B97E0B-713F-427C-918B-91189971AB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59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E4C9CA2B-A154-4857-B7E3-F996953428BD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A172D7-BF5A-409C-B320-A64701E8BE26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7399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DCC0C3-6699-4FF9-BB0D-B99B26BD90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1322BC0A-9F87-423D-B85C-E950140094EB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2"/>
                </a:solidFill>
              </a:rPr>
              <a:t>PowerBIWorldTour</a:t>
            </a:r>
            <a:r>
              <a:rPr lang="en-US">
                <a:solidFill>
                  <a:schemeClr val="bg2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03B992-D7A2-4559-ABFB-0E0F92B4E6F1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#</a:t>
            </a:r>
            <a:r>
              <a:rPr lang="en-US" sz="2000">
                <a:solidFill>
                  <a:schemeClr val="bg1"/>
                </a:solidFill>
              </a:rPr>
              <a:t>PBIWorldTour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193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6A464D-3099-428D-81E8-FEE66565057C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F4BD5B-761D-4154-A5D9-E197119F52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11" name="TextBox 10">
            <a:hlinkClick r:id="rId3"/>
            <a:extLst>
              <a:ext uri="{FF2B5EF4-FFF2-40B4-BE49-F238E27FC236}">
                <a16:creationId xmlns:a16="http://schemas.microsoft.com/office/drawing/2014/main" id="{974E4BEB-FCFD-4F69-8376-FD811B8162FF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11E423-7DBD-424C-B2D6-23EA66EE2F8E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41F2EFF-28A9-4B44-AA59-502553A849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Demo Title</a:t>
            </a:r>
          </a:p>
        </p:txBody>
      </p:sp>
    </p:spTree>
    <p:extLst>
      <p:ext uri="{BB962C8B-B14F-4D97-AF65-F5344CB8AC3E}">
        <p14:creationId xmlns:p14="http://schemas.microsoft.com/office/powerpoint/2010/main" val="31969630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 Acc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B97E0B-713F-427C-918B-91189971AB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59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E4C9CA2B-A154-4857-B7E3-F996953428BD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A172D7-BF5A-409C-B320-A64701E8BE26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EC24C18-FD44-46A3-9709-0BFE84DFAE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Demo Title</a:t>
            </a:r>
          </a:p>
        </p:txBody>
      </p:sp>
    </p:spTree>
    <p:extLst>
      <p:ext uri="{BB962C8B-B14F-4D97-AF65-F5344CB8AC3E}">
        <p14:creationId xmlns:p14="http://schemas.microsoft.com/office/powerpoint/2010/main" val="1047383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 Accen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DCC0C3-6699-4FF9-BB0D-B99B26BD90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1322BC0A-9F87-423D-B85C-E950140094EB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2"/>
                </a:solidFill>
              </a:rPr>
              <a:t>PowerBIWorldTour</a:t>
            </a:r>
            <a:r>
              <a:rPr lang="en-US">
                <a:solidFill>
                  <a:schemeClr val="bg2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03B992-D7A2-4559-ABFB-0E0F92B4E6F1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#</a:t>
            </a:r>
            <a:r>
              <a:rPr lang="en-US" sz="2000">
                <a:solidFill>
                  <a:schemeClr val="bg1"/>
                </a:solidFill>
              </a:rPr>
              <a:t>PBIWorldTour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AAE1550-3292-4985-B85D-80B2B2FF09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</p:spPr>
        <p:txBody>
          <a:bodyPr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Demo Title</a:t>
            </a:r>
          </a:p>
        </p:txBody>
      </p:sp>
    </p:spTree>
    <p:extLst>
      <p:ext uri="{BB962C8B-B14F-4D97-AF65-F5344CB8AC3E}">
        <p14:creationId xmlns:p14="http://schemas.microsoft.com/office/powerpoint/2010/main" val="489951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0CC525-E57E-4E9A-A52A-739E0A866FE9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9E6387-2924-49C4-8323-2B7AE49984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59"/>
          </a:xfrm>
          <a:prstGeom prst="rect">
            <a:avLst/>
          </a:prstGeom>
        </p:spPr>
      </p:pic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D4954CE7-6FB4-4EDC-BBD1-AE2E53AED5DD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BDF828-0525-48CB-A7B9-4A8462BCA9DB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1BF8BD-5D43-4F3E-BAAF-C47B51EE5E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084172"/>
            <a:ext cx="9859116" cy="1158793"/>
          </a:xfrm>
        </p:spPr>
        <p:txBody>
          <a:bodyPr>
            <a:normAutofit/>
          </a:bodyPr>
          <a:lstStyle>
            <a:lvl1pPr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91683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0B0CEE-9C11-447F-9725-DBAD303F5B9D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B97E0B-713F-427C-918B-91189971AB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7" y="6005016"/>
            <a:ext cx="3307971" cy="1078859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E4C9CA2B-A154-4857-B7E3-F996953428BD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PowerBIWorldTour</a:t>
            </a:r>
            <a:r>
              <a:rPr lang="en-US">
                <a:solidFill>
                  <a:schemeClr val="bg1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A172D7-BF5A-409C-B320-A64701E8BE26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#</a:t>
            </a:r>
            <a:r>
              <a:rPr lang="en-US" sz="2000">
                <a:solidFill>
                  <a:schemeClr val="bg1"/>
                </a:solidFill>
              </a:rPr>
              <a:t>PBIWorldTour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219F53C-3D5C-48C1-B6A4-AD81A953F8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084172"/>
            <a:ext cx="9859116" cy="1158793"/>
          </a:xfrm>
        </p:spPr>
        <p:txBody>
          <a:bodyPr>
            <a:normAutofit/>
          </a:bodyPr>
          <a:lstStyle>
            <a:lvl1pPr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72961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8D1469-F8C9-44BF-A22F-05A31A6DD803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DCC0C3-6699-4FF9-BB0D-B99B26BD90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1322BC0A-9F87-423D-B85C-E950140094EB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PowerBIWorldTour</a:t>
            </a:r>
            <a:r>
              <a:rPr lang="en-US">
                <a:solidFill>
                  <a:schemeClr val="bg1"/>
                </a:solidFill>
              </a:rPr>
              <a:t>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03B992-D7A2-4559-ABFB-0E0F92B4E6F1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#</a:t>
            </a:r>
            <a:r>
              <a:rPr lang="en-US" sz="2000">
                <a:solidFill>
                  <a:schemeClr val="bg1"/>
                </a:solidFill>
              </a:rPr>
              <a:t>PBIWorldTour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CA66DF2-4E47-4426-8F5C-E43037E36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084172"/>
            <a:ext cx="9859116" cy="1158793"/>
          </a:xfrm>
        </p:spPr>
        <p:txBody>
          <a:bodyPr>
            <a:norm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38587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71253C5F-71ED-4E40-9CAD-5FBA84E0A4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0"/>
            <a:ext cx="12186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978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6457B-57D7-456D-BCEA-489049DA7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06873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838200" y="1373872"/>
            <a:ext cx="10515600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193410"/>
            <a:ext cx="12192001" cy="664591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+mn-lt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3848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43D68-5364-4CFF-B22E-DCDF7ABA3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61741-67AE-4C93-A9E2-1AA3EC80E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3B4D7-0E28-46DE-B6E9-2EA90F34D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587B53-C7CE-4F73-8643-74318F1D24F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A1B5A0-34B9-4227-A478-450EC8542A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7" name="TextBox 6">
            <a:hlinkClick r:id="rId3"/>
            <a:extLst>
              <a:ext uri="{FF2B5EF4-FFF2-40B4-BE49-F238E27FC236}">
                <a16:creationId xmlns:a16="http://schemas.microsoft.com/office/drawing/2014/main" id="{11E261AA-01DA-4EBF-85CB-3F41F55657A7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none">
                <a:solidFill>
                  <a:schemeClr val="accent1"/>
                </a:solidFill>
              </a:rPr>
              <a:t>PowerBIWorldTour</a:t>
            </a:r>
            <a:r>
              <a:rPr lang="en-US" u="none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47C501-FBAC-4CEB-A06B-F57A08BB9FDB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757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51F6-1A85-4CB5-B803-800B31655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CB9DAB-75A3-419D-AC0D-CC469DF1A2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F74E0-5310-40FB-9465-AFA31022C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DBBB16-7552-4BAB-931D-98084BFC294B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F2417F-BEFF-4CF2-A055-BA305F7FF6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7" name="TextBox 6">
            <a:hlinkClick r:id="rId3"/>
            <a:extLst>
              <a:ext uri="{FF2B5EF4-FFF2-40B4-BE49-F238E27FC236}">
                <a16:creationId xmlns:a16="http://schemas.microsoft.com/office/drawing/2014/main" id="{7DD17376-6C23-490D-A2EE-CD9D452093A8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none">
                <a:solidFill>
                  <a:schemeClr val="accent1"/>
                </a:solidFill>
              </a:rPr>
              <a:t>PowerBIWorldTour</a:t>
            </a:r>
            <a:r>
              <a:rPr lang="en-US" u="none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C11C23-60BA-42EC-A6BF-C9EFFB7981E1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1684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37E2-1D45-4877-831B-40B22696E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46206-47C1-4571-AC0A-693335338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8080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2EA9C1-A9B5-4982-941C-838EF6862A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ECB87-D4B2-41D7-8FCB-76DDC346C7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742109-2B3F-469F-81B2-8D83AC4272FD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62F52C-08C3-4BB8-85E9-6A49F5612A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CDD35480-C128-4451-8DD2-E5CB00BB0249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none">
                <a:solidFill>
                  <a:schemeClr val="accent1"/>
                </a:solidFill>
              </a:rPr>
              <a:t>PowerBIWorldTour</a:t>
            </a:r>
            <a:r>
              <a:rPr lang="en-US" u="none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25EC4A-F7CC-44DA-9647-6E9C1B8E47C2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084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3820-E5A5-4AFB-91DE-787AB3724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363D0-C5F2-4F5B-913F-01F16D1BF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672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dark&#10;&#10;Description generated with high confidence">
            <a:extLst>
              <a:ext uri="{FF2B5EF4-FFF2-40B4-BE49-F238E27FC236}">
                <a16:creationId xmlns:a16="http://schemas.microsoft.com/office/drawing/2014/main" id="{B565DD73-95BF-47B9-8B17-4F632930B7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48"/>
            <a:ext cx="12192000" cy="68640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6D7B44-9AFF-415F-9AD9-798D190FB6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7AA04-74F2-4AEC-814F-E2FA6DFD532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554ED0-DB83-4AD7-81A6-707AA2EA55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59"/>
          </a:xfrm>
          <a:prstGeom prst="rect">
            <a:avLst/>
          </a:prstGeom>
        </p:spPr>
      </p:pic>
      <p:sp>
        <p:nvSpPr>
          <p:cNvPr id="10" name="TextBox 9">
            <a:hlinkClick r:id="rId4"/>
            <a:extLst>
              <a:ext uri="{FF2B5EF4-FFF2-40B4-BE49-F238E27FC236}">
                <a16:creationId xmlns:a16="http://schemas.microsoft.com/office/drawing/2014/main" id="{72610C8D-7067-437B-BEE1-DCB16007FAC0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DB06F8-2F7A-4D30-BACB-5415ED734AD8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71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05E99782-3335-4DBA-86A0-45F8754B1E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" y="0"/>
            <a:ext cx="12183537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7AA04-74F2-4AEC-814F-E2FA6DFD5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6762" y="3948440"/>
            <a:ext cx="8022211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7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-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0A03C5FA-CE89-470F-BDE7-6AFE09382B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" y="0"/>
            <a:ext cx="12183537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7AA04-74F2-4AEC-814F-E2FA6DFD5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6762" y="3450200"/>
            <a:ext cx="8022211" cy="199842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AF06E22-B504-4699-B374-3D2CA8CE14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26762" y="2399055"/>
            <a:ext cx="8022212" cy="100874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 for Attending!</a:t>
            </a:r>
          </a:p>
        </p:txBody>
      </p:sp>
    </p:spTree>
    <p:extLst>
      <p:ext uri="{BB962C8B-B14F-4D97-AF65-F5344CB8AC3E}">
        <p14:creationId xmlns:p14="http://schemas.microsoft.com/office/powerpoint/2010/main" val="3254162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317742F7-7A61-4E5D-A632-AC50523063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ltGray">
          <a:xfrm>
            <a:off x="7342496" y="0"/>
            <a:ext cx="4849503" cy="6182436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A5F85B-1E65-4702-9247-3B3801F28569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342038-9700-4421-B06C-A3ACB351BBE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7" name="TextBox 6">
            <a:hlinkClick r:id="rId4"/>
            <a:extLst>
              <a:ext uri="{FF2B5EF4-FFF2-40B4-BE49-F238E27FC236}">
                <a16:creationId xmlns:a16="http://schemas.microsoft.com/office/drawing/2014/main" id="{AE947C0A-6E2D-4145-AF54-CD5619070842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E2CD26-F5E9-4B5F-A386-F874B512F8D9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CF498402-1895-4554-9D53-F50ECB7B3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0695" y="1204118"/>
            <a:ext cx="5378450" cy="1884363"/>
          </a:xfrm>
        </p:spPr>
        <p:txBody>
          <a:bodyPr anchor="t">
            <a:noAutofit/>
          </a:bodyPr>
          <a:lstStyle>
            <a:lvl1pPr>
              <a:defRPr sz="6600"/>
            </a:lvl1pPr>
          </a:lstStyle>
          <a:p>
            <a:r>
              <a:rPr lang="en-US" dirty="0"/>
              <a:t>Speaker Intro Slide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06B4A6A-22E1-47A7-84E7-0965900289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0005" y="3403600"/>
            <a:ext cx="5378795" cy="1884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0782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EDBB5-FFC9-4279-BD52-58664EACB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4A2F5-6E3E-450F-BE40-01EEC1048A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9698"/>
            <a:ext cx="5181600" cy="4647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35BD1-E06F-4AE3-B6BE-2FA0A6FA4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29698"/>
            <a:ext cx="5181600" cy="4647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34315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F28A7-AF99-47F6-A82C-0DF5A998D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F2010-6B8D-4FE7-8CAC-C19A8683E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E270D-78EB-4997-9A4A-FE1D005CD1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0A9FA3-13CB-48CE-A7DF-92B3BA7374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CB188D-E567-4789-817A-663ECBA368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56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hyperlink" Target="https://www.pugworldtour.com/home" TargetMode="Externa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3C95B6B-5A83-4DE1-A838-CED52840D21A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8569F4-189D-4DE3-B700-91C2608FB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E91A40-76DA-464C-8D44-4C1AE723B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39277"/>
            <a:ext cx="10515600" cy="4637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B4E32C-358C-431F-9F60-6657B9304E81}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9" name="TextBox 8">
            <a:hlinkClick r:id="rId28"/>
            <a:extLst>
              <a:ext uri="{FF2B5EF4-FFF2-40B4-BE49-F238E27FC236}">
                <a16:creationId xmlns:a16="http://schemas.microsoft.com/office/drawing/2014/main" id="{4B54274B-BD78-4D33-9835-C4FA94F4F53D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none">
                <a:solidFill>
                  <a:schemeClr val="accent1"/>
                </a:solidFill>
              </a:rPr>
              <a:t>PowerBIWorldTour</a:t>
            </a:r>
            <a:r>
              <a:rPr lang="en-US" u="none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65D560-81A6-4DF1-BA0C-816E898F50A7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DB1244-756B-4D62-B79B-E4353EB4613D}"/>
              </a:ext>
            </a:extLst>
          </p:cNvPr>
          <p:cNvCxnSpPr/>
          <p:nvPr userDrawn="1"/>
        </p:nvCxnSpPr>
        <p:spPr>
          <a:xfrm>
            <a:off x="838200" y="1369006"/>
            <a:ext cx="10515600" cy="0"/>
          </a:xfrm>
          <a:prstGeom prst="line">
            <a:avLst/>
          </a:prstGeom>
          <a:ln w="254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708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50" r:id="rId3"/>
    <p:sldLayoutId id="2147483651" r:id="rId4"/>
    <p:sldLayoutId id="2147483673" r:id="rId5"/>
    <p:sldLayoutId id="2147483674" r:id="rId6"/>
    <p:sldLayoutId id="2147483662" r:id="rId7"/>
    <p:sldLayoutId id="2147483652" r:id="rId8"/>
    <p:sldLayoutId id="2147483653" r:id="rId9"/>
    <p:sldLayoutId id="2147483654" r:id="rId10"/>
    <p:sldLayoutId id="2147483655" r:id="rId11"/>
    <p:sldLayoutId id="2147483663" r:id="rId12"/>
    <p:sldLayoutId id="2147483664" r:id="rId13"/>
    <p:sldLayoutId id="2147483668" r:id="rId14"/>
    <p:sldLayoutId id="2147483669" r:id="rId15"/>
    <p:sldLayoutId id="2147483670" r:id="rId16"/>
    <p:sldLayoutId id="2147483665" r:id="rId17"/>
    <p:sldLayoutId id="2147483667" r:id="rId18"/>
    <p:sldLayoutId id="2147483666" r:id="rId19"/>
    <p:sldLayoutId id="2147483671" r:id="rId20"/>
    <p:sldLayoutId id="2147483672" r:id="rId21"/>
    <p:sldLayoutId id="2147483656" r:id="rId22"/>
    <p:sldLayoutId id="2147483657" r:id="rId23"/>
    <p:sldLayoutId id="2147483658" r:id="rId24"/>
    <p:sldLayoutId id="2147483659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hyperlink" Target="https://app.powerbi.com/view?r=eyJrIjoiN2ZmM2RjYTAtMjBkMC00ODFkLTlmNzctZjZjYzQ5OGY1YzhlIiwidCI6ImRjNTliNTFkLWVmZDItNDYyNi04M2EyLTljMmU2MzE1MTcwZiIsImMiOjZ9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en-us/azure/machine-learning/studio/walkthrough-develop-predictive-solution" TargetMode="External"/><Relationship Id="rId3" Type="http://schemas.openxmlformats.org/officeDocument/2006/relationships/image" Target="../media/image12.png"/><Relationship Id="rId7" Type="http://schemas.openxmlformats.org/officeDocument/2006/relationships/hyperlink" Target="https://dev.socrata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tudio.azureml.net/" TargetMode="External"/><Relationship Id="rId5" Type="http://schemas.openxmlformats.org/officeDocument/2006/relationships/hyperlink" Target="https://www.mapbox.com/studio/" TargetMode="External"/><Relationship Id="rId4" Type="http://schemas.openxmlformats.org/officeDocument/2006/relationships/hyperlink" Target="https://www.mapbox.com/help/power-bi-choropleth-map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610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137CDA-0A19-4B5B-8C0A-D42F130E2C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Some speakers at Microsoft like to use this slide for hidden “notes slides”. </a:t>
            </a:r>
          </a:p>
          <a:p>
            <a:r>
              <a:rPr lang="en-US"/>
              <a:t>Delete it if you don’t want to use it.</a:t>
            </a:r>
          </a:p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3B21C6-B581-4FE7-82C8-FEB68AE529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Next: &lt;next slide title&gt;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0BB203-CF6F-403D-9C49-BC4478F0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Notes (hidden)</a:t>
            </a:r>
          </a:p>
        </p:txBody>
      </p:sp>
    </p:spTree>
    <p:extLst>
      <p:ext uri="{BB962C8B-B14F-4D97-AF65-F5344CB8AC3E}">
        <p14:creationId xmlns:p14="http://schemas.microsoft.com/office/powerpoint/2010/main" val="1814986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8CD08BC-E44E-4C81-8A67-EA9E59B7F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8465" y="3298722"/>
            <a:ext cx="8495070" cy="17844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Spatial Data Analysis in Power BI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E0CCDC-B809-4657-B42A-97132F520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48465" y="5258851"/>
            <a:ext cx="8495070" cy="90400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Tony McGovern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Graphic 8" descr="Bar chart">
            <a:extLst>
              <a:ext uri="{FF2B5EF4-FFF2-40B4-BE49-F238E27FC236}">
                <a16:creationId xmlns:a16="http://schemas.microsoft.com/office/drawing/2014/main" id="{A05E2E53-036A-4AF4-86BF-32D94343C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537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32609C-75E0-4A04-8301-36C772A0E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Session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B4160-F6C4-40E7-BAA4-EBE1DF4C1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Understand How Power BI Can Help Your Workflow</a:t>
            </a:r>
          </a:p>
          <a:p>
            <a:r>
              <a:rPr lang="en-US" sz="2400" dirty="0">
                <a:solidFill>
                  <a:srgbClr val="000000"/>
                </a:solidFill>
              </a:rPr>
              <a:t>See How to Incorporate R within Power BI</a:t>
            </a:r>
          </a:p>
          <a:p>
            <a:r>
              <a:rPr lang="en-US" sz="2400" dirty="0">
                <a:solidFill>
                  <a:srgbClr val="000000"/>
                </a:solidFill>
              </a:rPr>
              <a:t>See the Breadth of Spatial Analytics Available in Power BI</a:t>
            </a:r>
          </a:p>
        </p:txBody>
      </p:sp>
    </p:spTree>
    <p:extLst>
      <p:ext uri="{BB962C8B-B14F-4D97-AF65-F5344CB8AC3E}">
        <p14:creationId xmlns:p14="http://schemas.microsoft.com/office/powerpoint/2010/main" val="1759306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C64FCAB9-B1D4-4AC6-BCA6-7DE48C250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Tony McGovern</a:t>
            </a:r>
          </a:p>
        </p:txBody>
      </p:sp>
      <p:sp>
        <p:nvSpPr>
          <p:cNvPr id="20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73" r="10773"/>
          <a:stretch>
            <a:fillRect/>
          </a:stretch>
        </p:blipFill>
        <p:spPr>
          <a:xfrm>
            <a:off x="840239" y="1629089"/>
            <a:ext cx="2840051" cy="3620021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30DDF74-6436-465D-8A13-7EFDAD0D5F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0574" y="2421682"/>
            <a:ext cx="4977578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Hacker. Artist. Storyteller. Data lover.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Data Scientist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emdata.ai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http://github.com/tonmcg/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@tonmcg</a:t>
            </a:r>
          </a:p>
        </p:txBody>
      </p:sp>
    </p:spTree>
    <p:extLst>
      <p:ext uri="{BB962C8B-B14F-4D97-AF65-F5344CB8AC3E}">
        <p14:creationId xmlns:p14="http://schemas.microsoft.com/office/powerpoint/2010/main" val="3692803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0F27C3-3377-49EB-9FF8-963045A47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Can Power BI Do?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80993"/>
            <a:ext cx="7188199" cy="449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53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91CD01-B51E-4258-86B7-143F0C38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dirty="0">
                <a:solidFill>
                  <a:srgbClr val="FFFFFF"/>
                </a:solidFill>
              </a:rPr>
              <a:t>Understand How Power BI Can Help Your Workflow</a:t>
            </a:r>
          </a:p>
        </p:txBody>
      </p:sp>
    </p:spTree>
    <p:extLst>
      <p:ext uri="{BB962C8B-B14F-4D97-AF65-F5344CB8AC3E}">
        <p14:creationId xmlns:p14="http://schemas.microsoft.com/office/powerpoint/2010/main" val="3736669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0F27C3-3377-49EB-9FF8-963045A47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Simple Spatial Data Workflow in R</a:t>
            </a:r>
          </a:p>
        </p:txBody>
      </p:sp>
      <p:pic>
        <p:nvPicPr>
          <p:cNvPr id="11" name="Content Placeholder 10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4C241329-4008-4F47-9786-C4CED30D09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74" y="1110456"/>
            <a:ext cx="8576485" cy="4637088"/>
          </a:xfrm>
        </p:spPr>
      </p:pic>
    </p:spTree>
    <p:extLst>
      <p:ext uri="{BB962C8B-B14F-4D97-AF65-F5344CB8AC3E}">
        <p14:creationId xmlns:p14="http://schemas.microsoft.com/office/powerpoint/2010/main" val="1827245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F4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0F27C3-3377-49EB-9FF8-963045A47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Can Power BI Help?</a:t>
            </a:r>
          </a:p>
        </p:txBody>
      </p:sp>
      <p:pic>
        <p:nvPicPr>
          <p:cNvPr id="11" name="Content Placeholder 10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4C241329-4008-4F47-9786-C4CED30D09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617" y="1110996"/>
            <a:ext cx="8585200" cy="4636008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BB491F-55ED-44CB-A756-5C5B866665DE}"/>
              </a:ext>
            </a:extLst>
          </p:cNvPr>
          <p:cNvSpPr/>
          <p:nvPr/>
        </p:nvSpPr>
        <p:spPr>
          <a:xfrm rot="19155993">
            <a:off x="2383969" y="476489"/>
            <a:ext cx="6675816" cy="4964242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99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91CD01-B51E-4258-86B7-143F0C38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dirty="0">
                <a:solidFill>
                  <a:srgbClr val="FFFFFF"/>
                </a:solidFill>
              </a:rPr>
              <a:t>See How to Incorporate R within Power BI</a:t>
            </a:r>
          </a:p>
        </p:txBody>
      </p:sp>
    </p:spTree>
    <p:extLst>
      <p:ext uri="{BB962C8B-B14F-4D97-AF65-F5344CB8AC3E}">
        <p14:creationId xmlns:p14="http://schemas.microsoft.com/office/powerpoint/2010/main" val="1395453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91CD01-B51E-4258-86B7-143F0C38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600" dirty="0">
                <a:solidFill>
                  <a:srgbClr val="FFFFFF"/>
                </a:solidFill>
              </a:rPr>
              <a:t>See the Breadth of Spatial Analytics Available in Power BI</a:t>
            </a:r>
          </a:p>
        </p:txBody>
      </p:sp>
    </p:spTree>
    <p:extLst>
      <p:ext uri="{BB962C8B-B14F-4D97-AF65-F5344CB8AC3E}">
        <p14:creationId xmlns:p14="http://schemas.microsoft.com/office/powerpoint/2010/main" val="2102114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2C62D-F5D1-4BC8-8077-A32C97155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to the Presenter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D0969-2DD2-4820-B558-B161F0D70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Slides 4-10 contain notes for the presenter and are hidden.</a:t>
            </a:r>
          </a:p>
          <a:p>
            <a:r>
              <a:rPr lang="en-US" dirty="0"/>
              <a:t>You may include your picture and company logo on one slide only</a:t>
            </a:r>
          </a:p>
          <a:p>
            <a:r>
              <a:rPr lang="en-US" dirty="0"/>
              <a:t>It is appropriate to provide a brief background (1 minute or less) on your organization.</a:t>
            </a:r>
          </a:p>
        </p:txBody>
      </p:sp>
    </p:spTree>
    <p:extLst>
      <p:ext uri="{BB962C8B-B14F-4D97-AF65-F5344CB8AC3E}">
        <p14:creationId xmlns:p14="http://schemas.microsoft.com/office/powerpoint/2010/main" val="2300470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32609C-75E0-4A04-8301-36C772A0E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B4160-F6C4-40E7-BAA4-EBE1DF4C1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Mapbox Visual</a:t>
            </a:r>
            <a:br>
              <a:rPr lang="en-US" sz="2000">
                <a:solidFill>
                  <a:srgbClr val="000000"/>
                </a:solidFill>
              </a:rPr>
            </a:br>
            <a:r>
              <a:rPr lang="en-US" sz="2000">
                <a:solidFill>
                  <a:srgbClr val="000000"/>
                </a:solidFill>
                <a:hlinkClick r:id="rId4"/>
              </a:rPr>
              <a:t>https://www.mapbox.com/help/power-bi-choropleth-map/</a:t>
            </a:r>
            <a:endParaRPr lang="en-US" sz="2000">
              <a:solidFill>
                <a:srgbClr val="000000"/>
              </a:solidFill>
            </a:endParaRPr>
          </a:p>
          <a:p>
            <a:r>
              <a:rPr lang="en-US" sz="2000">
                <a:solidFill>
                  <a:srgbClr val="000000"/>
                </a:solidFill>
              </a:rPr>
              <a:t>Mapbox Studio</a:t>
            </a:r>
            <a:br>
              <a:rPr lang="en-US" sz="2000">
                <a:solidFill>
                  <a:srgbClr val="000000"/>
                </a:solidFill>
              </a:rPr>
            </a:br>
            <a:r>
              <a:rPr lang="en-US" sz="2000">
                <a:solidFill>
                  <a:srgbClr val="000000"/>
                </a:solidFill>
                <a:hlinkClick r:id="rId5"/>
              </a:rPr>
              <a:t>https://www.mapbox.com/studio/</a:t>
            </a:r>
            <a:endParaRPr lang="en-US" sz="2000">
              <a:solidFill>
                <a:srgbClr val="000000"/>
              </a:solidFill>
            </a:endParaRPr>
          </a:p>
          <a:p>
            <a:r>
              <a:rPr lang="en-US" sz="2000">
                <a:solidFill>
                  <a:srgbClr val="000000"/>
                </a:solidFill>
              </a:rPr>
              <a:t>Azure Machine Learning Studio</a:t>
            </a:r>
            <a:br>
              <a:rPr lang="en-US" sz="2000">
                <a:solidFill>
                  <a:srgbClr val="000000"/>
                </a:solidFill>
              </a:rPr>
            </a:br>
            <a:r>
              <a:rPr lang="en-US" sz="2000">
                <a:solidFill>
                  <a:srgbClr val="000000"/>
                </a:solidFill>
                <a:hlinkClick r:id="rId6"/>
              </a:rPr>
              <a:t>https://studio.azureml.net/</a:t>
            </a:r>
            <a:endParaRPr lang="en-US" sz="2000">
              <a:solidFill>
                <a:srgbClr val="000000"/>
              </a:solidFill>
            </a:endParaRPr>
          </a:p>
          <a:p>
            <a:r>
              <a:rPr lang="en-US" sz="2000">
                <a:solidFill>
                  <a:srgbClr val="000000"/>
                </a:solidFill>
              </a:rPr>
              <a:t>Socrata Open Data API</a:t>
            </a:r>
          </a:p>
          <a:p>
            <a:r>
              <a:rPr lang="en-US" sz="2000">
                <a:solidFill>
                  <a:srgbClr val="000000"/>
                </a:solidFill>
                <a:hlinkClick r:id="rId7"/>
              </a:rPr>
              <a:t>https://dev.socrata.com/</a:t>
            </a:r>
            <a:endParaRPr lang="en-US" sz="2000">
              <a:solidFill>
                <a:srgbClr val="000000"/>
              </a:solidFill>
            </a:endParaRPr>
          </a:p>
          <a:p>
            <a:r>
              <a:rPr lang="en-US" sz="2000">
                <a:solidFill>
                  <a:srgbClr val="000000"/>
                </a:solidFill>
              </a:rPr>
              <a:t>Build and Deploy Models as Predictive Experiments in Azure ML Studio</a:t>
            </a:r>
          </a:p>
          <a:p>
            <a:r>
              <a:rPr lang="en-US" sz="2000">
                <a:solidFill>
                  <a:srgbClr val="000000"/>
                </a:solidFill>
                <a:hlinkClick r:id="rId8"/>
              </a:rPr>
              <a:t>https://docs.microsoft.com/en-us/azure/machine-learning/studio/walkthrough-develop-predictive-solution</a:t>
            </a:r>
            <a:endParaRPr lang="en-US" sz="2000">
              <a:solidFill>
                <a:srgbClr val="000000"/>
              </a:solidFill>
            </a:endParaRPr>
          </a:p>
          <a:p>
            <a:endParaRPr lang="en-US" sz="2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2528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91CD01-B51E-4258-86B7-143F0C38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2290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BFE07-9199-4D52-9AAD-98F6AF403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2F212-437F-4E48-AD86-ECA8A71CA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Frame your presentation by answering:</a:t>
            </a:r>
          </a:p>
          <a:p>
            <a:pPr lvl="1"/>
            <a:r>
              <a:rPr lang="en-US" dirty="0"/>
              <a:t>What do you want your audience to learn?</a:t>
            </a:r>
          </a:p>
          <a:p>
            <a:pPr lvl="1"/>
            <a:r>
              <a:rPr lang="en-US" dirty="0"/>
              <a:t>What do you want your audience to do differently?</a:t>
            </a:r>
          </a:p>
          <a:p>
            <a:pPr lvl="1"/>
            <a:r>
              <a:rPr lang="en-US" dirty="0"/>
              <a:t>What result or outcomes do you want your audience to realize?</a:t>
            </a:r>
          </a:p>
          <a:p>
            <a:r>
              <a:rPr lang="en-US" dirty="0"/>
              <a:t>Clarify your session objectives at the beginning of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53110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6D071-14C9-46E9-83BC-F3C984DE7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CACDE-CB38-44A8-B508-2802AF3FB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picture is worth a thousands word. A good goals is to aim for 7 words per slide.</a:t>
            </a:r>
          </a:p>
          <a:p>
            <a:r>
              <a:rPr lang="en-US" dirty="0"/>
              <a:t>Increase attention and interaction by using a variety of communication mediums, such as polls and videos.</a:t>
            </a:r>
          </a:p>
          <a:p>
            <a:pPr lvl="1"/>
            <a:r>
              <a:rPr lang="en-US" dirty="0"/>
              <a:t>Inform </a:t>
            </a:r>
            <a:r>
              <a:rPr lang="en-US" dirty="0" err="1"/>
              <a:t>PowerBIUG</a:t>
            </a:r>
            <a:r>
              <a:rPr lang="en-US"/>
              <a:t> team of plans if using videos, audio, etc. to ensure appropriate AV &amp; room arrangements are made</a:t>
            </a:r>
          </a:p>
          <a:p>
            <a:r>
              <a:rPr lang="en-US"/>
              <a:t>Plan and follow a rough agenda including a breakdown by minute to help stay on track.</a:t>
            </a:r>
          </a:p>
        </p:txBody>
      </p:sp>
    </p:spTree>
    <p:extLst>
      <p:ext uri="{BB962C8B-B14F-4D97-AF65-F5344CB8AC3E}">
        <p14:creationId xmlns:p14="http://schemas.microsoft.com/office/powerpoint/2010/main" val="541185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D74C-BC4A-40CA-A84A-6CBDA66D4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of Text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22DB1-F6AE-497B-9E90-F2B95377D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Main topic 1: size 28pt</a:t>
            </a:r>
          </a:p>
          <a:p>
            <a:pPr lvl="1"/>
            <a:r>
              <a:rPr lang="en-US"/>
              <a:t>Size 24pt for the subtopics</a:t>
            </a:r>
          </a:p>
          <a:p>
            <a:pPr lvl="1"/>
            <a:r>
              <a:rPr lang="en-US"/>
              <a:t>Size 24pt for the subtopics</a:t>
            </a:r>
          </a:p>
          <a:p>
            <a:r>
              <a:rPr lang="en-US"/>
              <a:t>Main topic 2: size 28pt</a:t>
            </a:r>
          </a:p>
          <a:p>
            <a:pPr lvl="1"/>
            <a:r>
              <a:rPr lang="en-US"/>
              <a:t>Size 24pt for the subtopics</a:t>
            </a:r>
          </a:p>
          <a:p>
            <a:pPr lvl="1"/>
            <a:r>
              <a:rPr lang="en-US"/>
              <a:t>Size 24pt for the subtopics</a:t>
            </a:r>
          </a:p>
          <a:p>
            <a:r>
              <a:rPr lang="en-US"/>
              <a:t>Main topic 3: size 28pt</a:t>
            </a:r>
          </a:p>
          <a:p>
            <a:pPr lvl="1"/>
            <a:r>
              <a:rPr lang="en-US"/>
              <a:t>Size 24pt for the subtopics</a:t>
            </a:r>
          </a:p>
          <a:p>
            <a:pPr lvl="1"/>
            <a:r>
              <a:rPr lang="en-US"/>
              <a:t>Size 24pt for the subtopics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41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3636FD-B21C-4DA8-9066-5D49063B7B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40" t="12629" r="64650" b="68115"/>
          <a:stretch/>
        </p:blipFill>
        <p:spPr>
          <a:xfrm>
            <a:off x="1026741" y="3693299"/>
            <a:ext cx="1712020" cy="19891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Palette Info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4085581" y="4171208"/>
            <a:ext cx="6987641" cy="1410300"/>
          </a:xfrm>
          <a:custGeom>
            <a:avLst/>
            <a:gdLst/>
            <a:ahLst/>
            <a:cxnLst/>
            <a:rect l="l" t="t" r="r" b="b"/>
            <a:pathLst>
              <a:path w="6985822" h="1410500">
                <a:moveTo>
                  <a:pt x="0" y="0"/>
                </a:moveTo>
                <a:lnTo>
                  <a:pt x="3955278" y="0"/>
                </a:lnTo>
                <a:lnTo>
                  <a:pt x="3955278" y="170496"/>
                </a:lnTo>
                <a:lnTo>
                  <a:pt x="6985822" y="170496"/>
                </a:lnTo>
                <a:lnTo>
                  <a:pt x="6985822" y="1284072"/>
                </a:lnTo>
                <a:lnTo>
                  <a:pt x="3955278" y="1284072"/>
                </a:lnTo>
                <a:lnTo>
                  <a:pt x="3955278" y="1410500"/>
                </a:lnTo>
                <a:lnTo>
                  <a:pt x="0" y="1410500"/>
                </a:lnTo>
                <a:close/>
              </a:path>
            </a:pathLst>
          </a:custGeom>
          <a:noFill/>
          <a:ln w="3175">
            <a:solidFill>
              <a:schemeClr val="tx1">
                <a:alpha val="27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765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762565" y="4307224"/>
            <a:ext cx="1182809" cy="118233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96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3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4203919" y="4307224"/>
            <a:ext cx="1182809" cy="118233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961">
                <a:gradFill>
                  <a:gsLst>
                    <a:gs pos="5417">
                      <a:srgbClr val="000000"/>
                    </a:gs>
                    <a:gs pos="28000">
                      <a:srgbClr val="000000"/>
                    </a:gs>
                  </a:gsLst>
                  <a:lin ang="5400000" scaled="0"/>
                </a:gradFill>
              </a:rPr>
              <a:t>Accent 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483242" y="4307224"/>
            <a:ext cx="1182809" cy="118233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96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0071582" y="4439906"/>
            <a:ext cx="917338" cy="91697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76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6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9060301" y="4439906"/>
            <a:ext cx="917338" cy="91697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76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5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8041890" y="4439906"/>
            <a:ext cx="917338" cy="91697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76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4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2803212" y="4307224"/>
            <a:ext cx="1182809" cy="1182334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72">
                <a:gradFill>
                  <a:gsLst>
                    <a:gs pos="5417">
                      <a:srgbClr val="000000"/>
                    </a:gs>
                    <a:gs pos="28000">
                      <a:srgbClr val="000000"/>
                    </a:gs>
                  </a:gsLst>
                  <a:lin ang="5400000" scaled="0"/>
                </a:gradFill>
              </a:rPr>
              <a:t>Text</a:t>
            </a:r>
          </a:p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72">
                <a:gradFill>
                  <a:gsLst>
                    <a:gs pos="5417">
                      <a:srgbClr val="000000"/>
                    </a:gs>
                    <a:gs pos="28000">
                      <a:srgbClr val="000000"/>
                    </a:gs>
                  </a:gsLst>
                  <a:lin ang="5400000" scaled="0"/>
                </a:gradFill>
              </a:rPr>
              <a:t>Dark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6442" y="3077678"/>
            <a:ext cx="8489747" cy="488797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765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Select the 4</a:t>
            </a:r>
            <a:r>
              <a:rPr lang="en-US" sz="1765" baseline="30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th</a:t>
            </a:r>
            <a:r>
              <a:rPr lang="en-US" sz="1765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color from the left for subheads and 1</a:t>
            </a:r>
            <a:r>
              <a:rPr lang="en-US" sz="1765" baseline="30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</a:t>
            </a:r>
            <a:r>
              <a:rPr lang="en-US" sz="1765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level non-bulleted text color, or wherever “color” text is preferred over the default black/white text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10191" y="3664173"/>
            <a:ext cx="6921750" cy="271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96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Accent colors 1-6 – (6 Theme Colors to the far right)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203917" y="3745279"/>
            <a:ext cx="6785003" cy="446906"/>
            <a:chOff x="5099206" y="3872901"/>
            <a:chExt cx="6165897" cy="363048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5104785" y="4099191"/>
              <a:ext cx="6154739" cy="0"/>
            </a:xfrm>
            <a:prstGeom prst="line">
              <a:avLst/>
            </a:prstGeom>
            <a:noFill/>
            <a:ln>
              <a:solidFill>
                <a:schemeClr val="tx1"/>
              </a:solidFill>
              <a:headEnd type="arrow" w="med" len="med"/>
              <a:tailEnd type="arrow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99206" y="3872901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11265103" y="3872902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 Placeholder 2"/>
          <p:cNvSpPr txBox="1">
            <a:spLocks/>
          </p:cNvSpPr>
          <p:nvPr/>
        </p:nvSpPr>
        <p:spPr>
          <a:xfrm>
            <a:off x="838207" y="1353691"/>
            <a:ext cx="10515593" cy="1593091"/>
          </a:xfrm>
          <a:prstGeom prst="rect">
            <a:avLst/>
          </a:prstGeom>
        </p:spPr>
        <p:txBody>
          <a:bodyPr vert="horz" wrap="square" lIns="179285" tIns="143428" rIns="179285" bIns="143428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137">
                <a:gradFill>
                  <a:gsLst>
                    <a:gs pos="2917">
                      <a:schemeClr val="tx2"/>
                    </a:gs>
                    <a:gs pos="30000">
                      <a:schemeClr val="tx2"/>
                    </a:gs>
                  </a:gsLst>
                  <a:lin ang="5400000" scaled="0"/>
                </a:gradFill>
              </a:rPr>
              <a:t>The PowerPoint palette for this template has been built for you and is shown below. Avoid using too many colors in your presentation. </a:t>
            </a:r>
          </a:p>
        </p:txBody>
      </p:sp>
      <p:sp>
        <p:nvSpPr>
          <p:cNvPr id="20" name="Text Placeholder 2"/>
          <p:cNvSpPr txBox="1">
            <a:spLocks/>
          </p:cNvSpPr>
          <p:nvPr/>
        </p:nvSpPr>
        <p:spPr>
          <a:xfrm>
            <a:off x="3907760" y="5642142"/>
            <a:ext cx="4401548" cy="387798"/>
          </a:xfrm>
          <a:prstGeom prst="rect">
            <a:avLst/>
          </a:prstGeom>
        </p:spPr>
        <p:txBody>
          <a:bodyPr vert="horz" wrap="square" lIns="179285" tIns="0" rIns="179285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4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1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as the main accent color. </a:t>
            </a:r>
            <a:b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</a:b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4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2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and </a:t>
            </a:r>
            <a:r>
              <a:rPr lang="en-US" sz="14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3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when </a:t>
            </a:r>
            <a:r>
              <a:rPr lang="en-US" sz="14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additional colors are needed. 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733015" y="3911178"/>
            <a:ext cx="960758" cy="152378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765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659189" y="3572148"/>
            <a:ext cx="1746582" cy="933851"/>
            <a:chOff x="1132686" y="2188508"/>
            <a:chExt cx="1746128" cy="1942320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2878814" y="2188508"/>
              <a:ext cx="0" cy="1942320"/>
            </a:xfrm>
            <a:prstGeom prst="lin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oval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sp>
          <p:nvSpPr>
            <p:cNvPr id="26" name="Freeform 25"/>
            <p:cNvSpPr/>
            <p:nvPr/>
          </p:nvSpPr>
          <p:spPr bwMode="auto">
            <a:xfrm>
              <a:off x="1132686" y="2188508"/>
              <a:ext cx="1746128" cy="264405"/>
            </a:xfrm>
            <a:custGeom>
              <a:avLst/>
              <a:gdLst>
                <a:gd name="connsiteX0" fmla="*/ 0 w 1883885"/>
                <a:gd name="connsiteY0" fmla="*/ 264405 h 264405"/>
                <a:gd name="connsiteX1" fmla="*/ 0 w 1883885"/>
                <a:gd name="connsiteY1" fmla="*/ 0 h 264405"/>
                <a:gd name="connsiteX2" fmla="*/ 1883885 w 1883885"/>
                <a:gd name="connsiteY2" fmla="*/ 0 h 264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3885" h="264405">
                  <a:moveTo>
                    <a:pt x="0" y="264405"/>
                  </a:moveTo>
                  <a:lnTo>
                    <a:pt x="0" y="0"/>
                  </a:lnTo>
                  <a:lnTo>
                    <a:pt x="1883885" y="0"/>
                  </a:lnTo>
                </a:path>
              </a:pathLst>
            </a:custGeom>
            <a:ln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1765"/>
            </a:p>
          </p:txBody>
        </p:sp>
      </p:grpSp>
      <p:sp>
        <p:nvSpPr>
          <p:cNvPr id="28" name="Text Placeholder 2"/>
          <p:cNvSpPr txBox="1">
            <a:spLocks/>
          </p:cNvSpPr>
          <p:nvPr/>
        </p:nvSpPr>
        <p:spPr>
          <a:xfrm>
            <a:off x="8196167" y="5629882"/>
            <a:ext cx="2947030" cy="3877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400" b="1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Accents 4-6 </a:t>
            </a:r>
            <a:r>
              <a:rPr lang="en-US" sz="14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sparingly – only when more colors are necessary. </a:t>
            </a:r>
          </a:p>
        </p:txBody>
      </p:sp>
    </p:spTree>
    <p:extLst>
      <p:ext uri="{BB962C8B-B14F-4D97-AF65-F5344CB8AC3E}">
        <p14:creationId xmlns:p14="http://schemas.microsoft.com/office/powerpoint/2010/main" val="376378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DA991-F8C6-48C2-A611-10A5738A5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D3EE095-3219-4E24-8817-F2A9767D3B8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539875"/>
          <a:ext cx="10515600" cy="4637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27418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EDDAC-D4CA-4E65-B228-329BF304B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Lots of data? Minimalize</a:t>
            </a:r>
            <a:endParaRPr lang="en-US">
              <a:highlight>
                <a:srgbClr val="FFFF00"/>
              </a:highlight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42781D6-632A-433D-ABC2-914C65E05995}"/>
              </a:ext>
            </a:extLst>
          </p:cNvPr>
          <p:cNvGrpSpPr/>
          <p:nvPr/>
        </p:nvGrpSpPr>
        <p:grpSpPr>
          <a:xfrm>
            <a:off x="422623" y="2412935"/>
            <a:ext cx="8523361" cy="3411284"/>
            <a:chOff x="277244" y="2402586"/>
            <a:chExt cx="5189521" cy="337758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648BCFE-71F9-47E9-805D-1BD78A5EBDBC}"/>
                </a:ext>
              </a:extLst>
            </p:cNvPr>
            <p:cNvSpPr/>
            <p:nvPr/>
          </p:nvSpPr>
          <p:spPr bwMode="auto">
            <a:xfrm rot="16200000">
              <a:off x="941232" y="3810012"/>
              <a:ext cx="3044648" cy="895659"/>
            </a:xfrm>
            <a:prstGeom prst="rect">
              <a:avLst/>
            </a:prstGeom>
            <a:solidFill>
              <a:schemeClr val="accent4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" wrap="square" lIns="182889" tIns="143428" rIns="182889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125M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8178628-A6EE-4ADA-A4E2-026A1F98EC30}"/>
                </a:ext>
              </a:extLst>
            </p:cNvPr>
            <p:cNvSpPr/>
            <p:nvPr/>
          </p:nvSpPr>
          <p:spPr bwMode="auto">
            <a:xfrm rot="16200000">
              <a:off x="1696352" y="3643547"/>
              <a:ext cx="3377581" cy="895659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" wrap="square" lIns="182889" tIns="143428" rIns="182889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>
                  <a:gradFill>
                    <a:gsLst>
                      <a:gs pos="0">
                        <a:schemeClr val="tx1">
                          <a:lumMod val="50000"/>
                        </a:schemeClr>
                      </a:gs>
                      <a:gs pos="100000">
                        <a:schemeClr val="tx1">
                          <a:lumMod val="50000"/>
                        </a:schemeClr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140M</a:t>
              </a:r>
            </a:p>
            <a:p>
              <a:pPr algn="ctr" defTabSz="913924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765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16CD66-E059-4D26-B536-436D50C5DB4E}"/>
                </a:ext>
              </a:extLst>
            </p:cNvPr>
            <p:cNvSpPr/>
            <p:nvPr/>
          </p:nvSpPr>
          <p:spPr bwMode="auto">
            <a:xfrm rot="16200000">
              <a:off x="-48281" y="3742083"/>
              <a:ext cx="3180504" cy="895659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" wrap="square" lIns="182889" tIns="143428" rIns="182889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 spc="-5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130M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4036E1B-1A54-4BD9-B599-2FEF271DBF1A}"/>
                </a:ext>
              </a:extLst>
            </p:cNvPr>
            <p:cNvSpPr/>
            <p:nvPr/>
          </p:nvSpPr>
          <p:spPr bwMode="auto">
            <a:xfrm rot="16200000">
              <a:off x="2926959" y="4465702"/>
              <a:ext cx="2246400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545A2D8-8087-4199-B074-213D89A46292}"/>
                </a:ext>
              </a:extLst>
            </p:cNvPr>
            <p:cNvSpPr/>
            <p:nvPr/>
          </p:nvSpPr>
          <p:spPr bwMode="auto">
            <a:xfrm rot="16200000">
              <a:off x="3770095" y="4900391"/>
              <a:ext cx="137702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D053020-6D8D-4590-B349-92A9E2C38691}"/>
                </a:ext>
              </a:extLst>
            </p:cNvPr>
            <p:cNvSpPr/>
            <p:nvPr/>
          </p:nvSpPr>
          <p:spPr>
            <a:xfrm>
              <a:off x="3641405" y="2424395"/>
              <a:ext cx="112459" cy="360338"/>
            </a:xfrm>
            <a:prstGeom prst="rect">
              <a:avLst/>
            </a:prstGeom>
          </p:spPr>
          <p:txBody>
            <a:bodyPr wrap="none" lIns="91427" tIns="45714" rIns="91427" bIns="45714">
              <a:spAutoFit/>
            </a:bodyPr>
            <a:lstStyle/>
            <a:p>
              <a:pPr algn="ctr" defTabSz="913924" fontAlgn="base">
                <a:spcBef>
                  <a:spcPct val="0"/>
                </a:spcBef>
                <a:spcAft>
                  <a:spcPct val="0"/>
                </a:spcAft>
              </a:pPr>
              <a:endParaRPr lang="en-US" sz="1765" spc="5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687F92B-B17E-4618-A881-B6B50A5B3EAD}"/>
                </a:ext>
              </a:extLst>
            </p:cNvPr>
            <p:cNvSpPr/>
            <p:nvPr/>
          </p:nvSpPr>
          <p:spPr>
            <a:xfrm>
              <a:off x="1656341" y="2617610"/>
              <a:ext cx="112459" cy="360338"/>
            </a:xfrm>
            <a:prstGeom prst="rect">
              <a:avLst/>
            </a:prstGeom>
          </p:spPr>
          <p:txBody>
            <a:bodyPr wrap="none" lIns="91427" tIns="45714" rIns="91427" bIns="45714">
              <a:spAutoFit/>
            </a:bodyPr>
            <a:lstStyle/>
            <a:p>
              <a:pPr algn="ctr" defTabSz="913924" fontAlgn="base">
                <a:spcBef>
                  <a:spcPct val="0"/>
                </a:spcBef>
                <a:spcAft>
                  <a:spcPct val="0"/>
                </a:spcAft>
              </a:pPr>
              <a:endParaRPr lang="en-US" sz="1765" spc="5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DDE3BDE-7C2B-4A47-B1E4-A2780157CD14}"/>
                </a:ext>
              </a:extLst>
            </p:cNvPr>
            <p:cNvSpPr/>
            <p:nvPr/>
          </p:nvSpPr>
          <p:spPr>
            <a:xfrm>
              <a:off x="2646566" y="2748710"/>
              <a:ext cx="112459" cy="360338"/>
            </a:xfrm>
            <a:prstGeom prst="rect">
              <a:avLst/>
            </a:prstGeom>
          </p:spPr>
          <p:txBody>
            <a:bodyPr wrap="none" lIns="91427" tIns="45714" rIns="91427" bIns="45714">
              <a:spAutoFit/>
            </a:bodyPr>
            <a:lstStyle/>
            <a:p>
              <a:pPr algn="ctr" defTabSz="913924" fontAlgn="base">
                <a:spcBef>
                  <a:spcPct val="0"/>
                </a:spcBef>
                <a:spcAft>
                  <a:spcPct val="0"/>
                </a:spcAft>
              </a:pPr>
              <a:endParaRPr lang="en-US" sz="1765" spc="5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164157-76A0-4F28-AF06-8DE1E6D2311E}"/>
                </a:ext>
              </a:extLst>
            </p:cNvPr>
            <p:cNvSpPr/>
            <p:nvPr/>
          </p:nvSpPr>
          <p:spPr bwMode="auto">
            <a:xfrm rot="16200000">
              <a:off x="314896" y="5026846"/>
              <a:ext cx="112411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D9F6569-FDAF-4F4C-8ACD-D8B4FB9A7663}"/>
                </a:ext>
              </a:extLst>
            </p:cNvPr>
            <p:cNvSpPr/>
            <p:nvPr/>
          </p:nvSpPr>
          <p:spPr bwMode="auto">
            <a:xfrm rot="16200000">
              <a:off x="-223959" y="4896442"/>
              <a:ext cx="1384927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BF7254-D923-4BB6-A008-39100A98A82E}"/>
                </a:ext>
              </a:extLst>
            </p:cNvPr>
            <p:cNvSpPr/>
            <p:nvPr/>
          </p:nvSpPr>
          <p:spPr bwMode="auto">
            <a:xfrm rot="16200000">
              <a:off x="4867408" y="5180806"/>
              <a:ext cx="81619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FB58403-94E1-4D4B-BFEB-B3E809319259}"/>
                </a:ext>
              </a:extLst>
            </p:cNvPr>
            <p:cNvSpPr/>
            <p:nvPr/>
          </p:nvSpPr>
          <p:spPr bwMode="auto">
            <a:xfrm rot="16200000">
              <a:off x="4364273" y="5086121"/>
              <a:ext cx="100556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22522FE-25CA-4511-B4C1-3458F32E6D1D}"/>
              </a:ext>
            </a:extLst>
          </p:cNvPr>
          <p:cNvSpPr txBox="1"/>
          <p:nvPr/>
        </p:nvSpPr>
        <p:spPr>
          <a:xfrm>
            <a:off x="422623" y="1518067"/>
            <a:ext cx="2691816" cy="621806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noAutofit/>
          </a:bodyPr>
          <a:lstStyle/>
          <a:p>
            <a:pPr lvl="0"/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Gray is used to de-emphasize data that is less important. Use cool gray 3 or cool gray 7. See slide 7 for color formulas.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6291B9-3934-4063-92CB-952E3074B0C1}"/>
              </a:ext>
            </a:extLst>
          </p:cNvPr>
          <p:cNvSpPr txBox="1"/>
          <p:nvPr/>
        </p:nvSpPr>
        <p:spPr>
          <a:xfrm>
            <a:off x="3423928" y="1518067"/>
            <a:ext cx="1478266" cy="621806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noAutofit/>
          </a:bodyPr>
          <a:lstStyle/>
          <a:p>
            <a:pPr lvl="0"/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All elements have the same interior margins as text blocks.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353041-E2CC-4859-B090-FB1874F4CF2C}"/>
              </a:ext>
            </a:extLst>
          </p:cNvPr>
          <p:cNvSpPr txBox="1"/>
          <p:nvPr/>
        </p:nvSpPr>
        <p:spPr>
          <a:xfrm>
            <a:off x="9387434" y="2412934"/>
            <a:ext cx="2691811" cy="1792846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no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When a chart or graphic, has more elements than can easily be aligned to the grid, align the outer edges of the group, top, bottom, left and right edges to the grid.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It is preferable to keep the group aligned to the left border. </a:t>
            </a:r>
          </a:p>
        </p:txBody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DDA567A9-6728-4703-91CA-69DAAD270328}"/>
              </a:ext>
            </a:extLst>
          </p:cNvPr>
          <p:cNvSpPr/>
          <p:nvPr/>
        </p:nvSpPr>
        <p:spPr bwMode="auto">
          <a:xfrm>
            <a:off x="6605966" y="2406599"/>
            <a:ext cx="2778040" cy="2599632"/>
          </a:xfrm>
          <a:custGeom>
            <a:avLst/>
            <a:gdLst>
              <a:gd name="connsiteX0" fmla="*/ 2548890 w 2548890"/>
              <a:gd name="connsiteY0" fmla="*/ 2023110 h 2023110"/>
              <a:gd name="connsiteX1" fmla="*/ 2548890 w 2548890"/>
              <a:gd name="connsiteY1" fmla="*/ 0 h 2023110"/>
              <a:gd name="connsiteX2" fmla="*/ 0 w 2548890"/>
              <a:gd name="connsiteY2" fmla="*/ 0 h 2023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8890" h="2023110">
                <a:moveTo>
                  <a:pt x="2548890" y="2023110"/>
                </a:moveTo>
                <a:lnTo>
                  <a:pt x="254889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/>
            </a:solidFill>
            <a:headEnd type="arrow" w="med" len="med"/>
            <a:tailEnd type="arrow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65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ADFE37-17AD-4F3F-8BF4-6D54766884AA}"/>
              </a:ext>
            </a:extLst>
          </p:cNvPr>
          <p:cNvCxnSpPr>
            <a:cxnSpLocks/>
          </p:cNvCxnSpPr>
          <p:nvPr/>
        </p:nvCxnSpPr>
        <p:spPr>
          <a:xfrm>
            <a:off x="712888" y="2215299"/>
            <a:ext cx="0" cy="2432362"/>
          </a:xfrm>
          <a:prstGeom prst="lin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30836D8-1F69-4112-8E07-511F90390F48}"/>
              </a:ext>
            </a:extLst>
          </p:cNvPr>
          <p:cNvCxnSpPr/>
          <p:nvPr/>
        </p:nvCxnSpPr>
        <p:spPr>
          <a:xfrm>
            <a:off x="3720524" y="2406599"/>
            <a:ext cx="0" cy="448212"/>
          </a:xfrm>
          <a:prstGeom prst="lin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4133302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C4C11-2FDB-48B1-8F70-81B88BE16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146281C-2D16-438B-9439-E6EB9329AB22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539875"/>
          <a:ext cx="10515600" cy="4637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8594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ower BIUG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F2C818"/>
      </a:accent1>
      <a:accent2>
        <a:srgbClr val="000000"/>
      </a:accent2>
      <a:accent3>
        <a:srgbClr val="D8D8D8"/>
      </a:accent3>
      <a:accent4>
        <a:srgbClr val="7F7F7F"/>
      </a:accent4>
      <a:accent5>
        <a:srgbClr val="262626"/>
      </a:accent5>
      <a:accent6>
        <a:srgbClr val="F2C818"/>
      </a:accent6>
      <a:hlink>
        <a:srgbClr val="F2C818"/>
      </a:hlink>
      <a:folHlink>
        <a:srgbClr val="7F7F7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790</Words>
  <Application>Microsoft Office PowerPoint</Application>
  <PresentationFormat>Widescreen</PresentationFormat>
  <Paragraphs>117</Paragraphs>
  <Slides>21</Slides>
  <Notes>7</Notes>
  <HiddenSlides>9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Segoe UI</vt:lpstr>
      <vt:lpstr>Office Theme</vt:lpstr>
      <vt:lpstr>PowerPoint Presentation</vt:lpstr>
      <vt:lpstr>Notes to the Presenter</vt:lpstr>
      <vt:lpstr>Presentation Best Practices</vt:lpstr>
      <vt:lpstr>Presentation Best Practices</vt:lpstr>
      <vt:lpstr>Example of Text Layout</vt:lpstr>
      <vt:lpstr>Slide Palette Info</vt:lpstr>
      <vt:lpstr>Chart Example</vt:lpstr>
      <vt:lpstr>Lots of data? Minimalize</vt:lpstr>
      <vt:lpstr>Chart Example</vt:lpstr>
      <vt:lpstr>Notes (hidden)</vt:lpstr>
      <vt:lpstr>Spatial Data Analysis in Power BI</vt:lpstr>
      <vt:lpstr>Session Agenda</vt:lpstr>
      <vt:lpstr>Tony McGovern</vt:lpstr>
      <vt:lpstr>What Can Power BI Do?</vt:lpstr>
      <vt:lpstr>Understand How Power BI Can Help Your Workflow</vt:lpstr>
      <vt:lpstr>Simple Spatial Data Workflow in R</vt:lpstr>
      <vt:lpstr>How Can Power BI Help?</vt:lpstr>
      <vt:lpstr>See How to Incorporate R within Power BI</vt:lpstr>
      <vt:lpstr>See the Breadth of Spatial Analytics Available in Power BI</vt:lpstr>
      <vt:lpstr>Resources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Tony McGovern</dc:creator>
  <cp:lastModifiedBy>Tony McGovern</cp:lastModifiedBy>
  <cp:revision>11</cp:revision>
  <dcterms:created xsi:type="dcterms:W3CDTF">2018-12-08T10:58:28Z</dcterms:created>
  <dcterms:modified xsi:type="dcterms:W3CDTF">2018-12-08T12:07:25Z</dcterms:modified>
</cp:coreProperties>
</file>